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64" r:id="rId6"/>
    <p:sldId id="259" r:id="rId7"/>
    <p:sldId id="263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1D2CB-2E20-4C38-B648-DB4C396A7F1F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9360D-77DA-4D9B-A679-E28D54C71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32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1D2CB-2E20-4C38-B648-DB4C396A7F1F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9360D-77DA-4D9B-A679-E28D54C71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583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1D2CB-2E20-4C38-B648-DB4C396A7F1F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9360D-77DA-4D9B-A679-E28D54C71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644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1D2CB-2E20-4C38-B648-DB4C396A7F1F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9360D-77DA-4D9B-A679-E28D54C71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897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1D2CB-2E20-4C38-B648-DB4C396A7F1F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9360D-77DA-4D9B-A679-E28D54C71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108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1D2CB-2E20-4C38-B648-DB4C396A7F1F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9360D-77DA-4D9B-A679-E28D54C71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597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1D2CB-2E20-4C38-B648-DB4C396A7F1F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9360D-77DA-4D9B-A679-E28D54C71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6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1D2CB-2E20-4C38-B648-DB4C396A7F1F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9360D-77DA-4D9B-A679-E28D54C71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81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1D2CB-2E20-4C38-B648-DB4C396A7F1F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9360D-77DA-4D9B-A679-E28D54C71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356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1D2CB-2E20-4C38-B648-DB4C396A7F1F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9360D-77DA-4D9B-A679-E28D54C71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32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1D2CB-2E20-4C38-B648-DB4C396A7F1F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9360D-77DA-4D9B-A679-E28D54C71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713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1D2CB-2E20-4C38-B648-DB4C396A7F1F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9360D-77DA-4D9B-A679-E28D54C71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913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Africa RISING Monthly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Birhanu Zemadim</a:t>
            </a:r>
          </a:p>
          <a:p>
            <a:r>
              <a:rPr lang="en-US" dirty="0" smtClean="0"/>
              <a:t>ICRISAT, Samanko</a:t>
            </a:r>
          </a:p>
          <a:p>
            <a:r>
              <a:rPr lang="en-US" dirty="0" smtClean="0"/>
              <a:t>June 05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28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The TP at present is 2ha. Do we have enough space for all protocols to be implemented?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Need to identify few technologies?, and get lessons (proof of concept)</a:t>
            </a:r>
          </a:p>
          <a:p>
            <a:pPr marL="514350" indent="-514350">
              <a:buFont typeface="+mj-lt"/>
              <a:buAutoNum type="arabicPeriod"/>
            </a:pP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endParaRPr lang="en-US" sz="2000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45720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sz="3600" dirty="0" smtClean="0"/>
              <a:t>Issues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6107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Introducing new staff </a:t>
            </a:r>
          </a:p>
          <a:p>
            <a:pPr lvl="0"/>
            <a:r>
              <a:rPr lang="en-US" dirty="0" smtClean="0"/>
              <a:t>Brief </a:t>
            </a:r>
            <a:r>
              <a:rPr lang="en-US" dirty="0"/>
              <a:t>description of activities conducted since our May meeting</a:t>
            </a:r>
          </a:p>
          <a:p>
            <a:pPr lvl="0"/>
            <a:r>
              <a:rPr lang="en-US" dirty="0"/>
              <a:t>Protocols for research activities </a:t>
            </a:r>
          </a:p>
          <a:p>
            <a:pPr lvl="0"/>
            <a:r>
              <a:rPr lang="en-US" dirty="0"/>
              <a:t>Use of </a:t>
            </a:r>
            <a:r>
              <a:rPr lang="en-US" dirty="0" smtClean="0"/>
              <a:t>Technology Parks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52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55"/>
            <a:ext cx="9144000" cy="68580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Progress so far…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838200"/>
            <a:ext cx="4994563" cy="6019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Hired Socio-Economist (shared position)</a:t>
            </a:r>
          </a:p>
          <a:p>
            <a:r>
              <a:rPr lang="en-US" dirty="0" smtClean="0"/>
              <a:t>Contracts finalized (waiting for mgt. Approval)</a:t>
            </a:r>
          </a:p>
          <a:p>
            <a:r>
              <a:rPr lang="en-US" dirty="0" smtClean="0"/>
              <a:t>We held two IP meetings </a:t>
            </a:r>
          </a:p>
          <a:p>
            <a:pPr lvl="1"/>
            <a:r>
              <a:rPr lang="en-US" dirty="0" smtClean="0"/>
              <a:t>May 19 in Koutiala</a:t>
            </a:r>
          </a:p>
          <a:p>
            <a:pPr lvl="1"/>
            <a:r>
              <a:rPr lang="en-US" dirty="0" smtClean="0"/>
              <a:t>May 21 in Bougouni</a:t>
            </a:r>
          </a:p>
          <a:p>
            <a:pPr lvl="1"/>
            <a:r>
              <a:rPr lang="en-US" dirty="0" smtClean="0"/>
              <a:t>Report available (edition)</a:t>
            </a:r>
          </a:p>
          <a:p>
            <a:pPr lvl="1"/>
            <a:r>
              <a:rPr lang="en-US" dirty="0" smtClean="0"/>
              <a:t>Sent to Happenings (Agathe)</a:t>
            </a:r>
          </a:p>
          <a:p>
            <a:r>
              <a:rPr lang="en-US" dirty="0" smtClean="0"/>
              <a:t>Technology park construction nearly completed</a:t>
            </a:r>
          </a:p>
          <a:p>
            <a:r>
              <a:rPr lang="en-US" dirty="0" smtClean="0"/>
              <a:t>Protocols are ready/shared/ some jointly prepared for TP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2000" dirty="0" smtClean="0"/>
              <a:t>(ICRISAT/ICRAF/AVRDC)</a:t>
            </a:r>
            <a:endParaRPr lang="en-US" dirty="0" smtClean="0"/>
          </a:p>
          <a:p>
            <a:r>
              <a:rPr lang="en-US" dirty="0" smtClean="0"/>
              <a:t>The two site coordinators are in place</a:t>
            </a:r>
          </a:p>
          <a:p>
            <a:endParaRPr lang="en-US" dirty="0"/>
          </a:p>
        </p:txBody>
      </p:sp>
      <p:pic>
        <p:nvPicPr>
          <p:cNvPr id="2050" name="Picture 2" descr="C:\BIRHANU\Photo Collection\Technology Parks\20150518_1657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6964" y="3962400"/>
            <a:ext cx="39624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Adiakite\Desktop\Africa Rising\Reunion PI et parc d'innovation 18052015\Rencontre PI 19052015\Photos\DSC0142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963" y="914400"/>
            <a:ext cx="3880831" cy="2743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764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82" y="76200"/>
            <a:ext cx="9144000" cy="715962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Technology Park (TP)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15049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A TP is a community based experimental station consisting of a series of replicated and un-replicated experiments (‘Mother trials’) </a:t>
            </a:r>
          </a:p>
          <a:p>
            <a:endParaRPr lang="en-US" dirty="0"/>
          </a:p>
        </p:txBody>
      </p:sp>
      <p:pic>
        <p:nvPicPr>
          <p:cNvPr id="1026" name="Picture 2" descr="C:\BIRHANU\Photo Collection\Technology Parks\20150521_1511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43200"/>
            <a:ext cx="91440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93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IRHANU\Photo Collection\Technology Parks\IMG_20150603_0945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3400" y="1143000"/>
            <a:ext cx="4740600" cy="2887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BIRHANU\Photo Collection\Technology Parks\IMG_20150603_0947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709" y="1143000"/>
            <a:ext cx="4431109" cy="284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27710" y="-1"/>
            <a:ext cx="9171710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Two TPs Constructed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 Flola Village in Bougouni and </a:t>
            </a:r>
            <a:r>
              <a:rPr lang="en-US" sz="2400" dirty="0" err="1" smtClean="0"/>
              <a:t>M’Pessoba</a:t>
            </a:r>
            <a:r>
              <a:rPr lang="en-US" sz="2400" dirty="0" smtClean="0"/>
              <a:t> Village in Koutiala district</a:t>
            </a:r>
            <a:endParaRPr lang="en-US" sz="2400" dirty="0"/>
          </a:p>
        </p:txBody>
      </p:sp>
      <p:pic>
        <p:nvPicPr>
          <p:cNvPr id="1028" name="Picture 4" descr="C:\BIRHANU\Africa RISING\2015-2016 Plans\Technology Parks\T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782" y="4059992"/>
            <a:ext cx="4424182" cy="2749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BIRHANU\Africa RISING\2015-2016 Plans\Technology Parks\TP Koutiala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9545" y="3984481"/>
            <a:ext cx="4754455" cy="2824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82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709"/>
            <a:ext cx="8991600" cy="810491"/>
          </a:xfrm>
          <a:solidFill>
            <a:srgbClr val="FFC000"/>
          </a:solidFill>
        </p:spPr>
        <p:txBody>
          <a:bodyPr/>
          <a:lstStyle/>
          <a:p>
            <a:r>
              <a:rPr lang="en-US" sz="4000" dirty="0"/>
              <a:t>Uses</a:t>
            </a:r>
            <a:r>
              <a:rPr lang="en-US" dirty="0" smtClean="0"/>
              <a:t> of Technology Park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4343400" cy="5715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Evaluate and demonstrate new technology</a:t>
            </a:r>
          </a:p>
          <a:p>
            <a:r>
              <a:rPr lang="en-US" dirty="0" smtClean="0"/>
              <a:t>Provide hands-on training for farmers</a:t>
            </a:r>
          </a:p>
          <a:p>
            <a:r>
              <a:rPr lang="en-US" dirty="0" smtClean="0"/>
              <a:t>Facilitate knowledge flow among farmers</a:t>
            </a:r>
          </a:p>
          <a:p>
            <a:r>
              <a:rPr lang="en-US" dirty="0" smtClean="0"/>
              <a:t>Train under/graduate students</a:t>
            </a:r>
          </a:p>
          <a:p>
            <a:r>
              <a:rPr lang="en-US" dirty="0" smtClean="0"/>
              <a:t>Determine farmer preferences for technologies</a:t>
            </a:r>
          </a:p>
          <a:p>
            <a:endParaRPr lang="en-US" dirty="0"/>
          </a:p>
        </p:txBody>
      </p:sp>
      <p:pic>
        <p:nvPicPr>
          <p:cNvPr id="3074" name="Picture 2" descr="C:\BIRHANU\Photo Collection\Technology Parks\20150521_1444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4291878"/>
            <a:ext cx="4419600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BIRHANU\Photo Collection\Technology Parks\20150519_15244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9339" y="1219200"/>
            <a:ext cx="5147734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36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" y="27709"/>
            <a:ext cx="8991600" cy="810491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en-US" sz="4800" dirty="0" smtClean="0"/>
              <a:t>Scaling out</a:t>
            </a:r>
            <a:endParaRPr lang="en-US" sz="4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522440"/>
              </p:ext>
            </p:extLst>
          </p:nvPr>
        </p:nvGraphicFramePr>
        <p:xfrm>
          <a:off x="20782" y="1679376"/>
          <a:ext cx="4343400" cy="486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685800"/>
              </a:tblGrid>
              <a:tr h="523240">
                <a:tc>
                  <a:txBody>
                    <a:bodyPr/>
                    <a:lstStyle/>
                    <a:p>
                      <a:r>
                        <a:rPr lang="en-US" dirty="0" smtClean="0"/>
                        <a:t>Village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Farmers  trained in the TP  (</a:t>
                      </a:r>
                      <a:r>
                        <a:rPr lang="en-US" dirty="0" err="1" smtClean="0"/>
                        <a:t>ToT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Farmers trained by  the </a:t>
                      </a:r>
                      <a:r>
                        <a:rPr lang="en-US" dirty="0" err="1" smtClean="0"/>
                        <a:t>ToT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4"/>
                          </a:solidFill>
                        </a:rPr>
                        <a:t>Flola (TP)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Dieba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Sibirila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Madina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Yorobougoula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Sub 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Grand Total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          380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04800" y="1154668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</a:rPr>
              <a:t>Bougouni District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0" y="1156156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</a:rPr>
              <a:t>Koutiala District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616452"/>
              </p:ext>
            </p:extLst>
          </p:nvPr>
        </p:nvGraphicFramePr>
        <p:xfrm>
          <a:off x="4495800" y="1708572"/>
          <a:ext cx="4495799" cy="48446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3746"/>
                <a:gridCol w="1142497"/>
                <a:gridCol w="1060890"/>
                <a:gridCol w="578666"/>
              </a:tblGrid>
              <a:tr h="1254030">
                <a:tc>
                  <a:txBody>
                    <a:bodyPr/>
                    <a:lstStyle/>
                    <a:p>
                      <a:r>
                        <a:rPr lang="en-US" dirty="0" smtClean="0"/>
                        <a:t>Village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Farmers  trained in the TP  (</a:t>
                      </a:r>
                      <a:r>
                        <a:rPr lang="en-US" dirty="0" err="1" smtClean="0"/>
                        <a:t>ToT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Farmers trained by  the </a:t>
                      </a:r>
                      <a:r>
                        <a:rPr lang="en-US" dirty="0" err="1" smtClean="0"/>
                        <a:t>ToT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</a:tr>
              <a:tr h="391214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accent4"/>
                          </a:solidFill>
                        </a:rPr>
                        <a:t>M’Pessoba</a:t>
                      </a:r>
                      <a:r>
                        <a:rPr lang="en-US" dirty="0" smtClean="0">
                          <a:solidFill>
                            <a:schemeClr val="accent4"/>
                          </a:solidFill>
                        </a:rPr>
                        <a:t> (TP)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</a:tr>
              <a:tr h="391214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Sirakele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6752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Zanzoni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6752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Namposela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91214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N’Golonianasso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91214">
                <a:tc>
                  <a:txBody>
                    <a:bodyPr/>
                    <a:lstStyle/>
                    <a:p>
                      <a:r>
                        <a:rPr lang="en-US" dirty="0" smtClean="0"/>
                        <a:t>Sub 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350</a:t>
                      </a:r>
                      <a:endParaRPr lang="en-US" dirty="0"/>
                    </a:p>
                  </a:txBody>
                  <a:tcPr/>
                </a:tc>
              </a:tr>
              <a:tr h="675247">
                <a:tc>
                  <a:txBody>
                    <a:bodyPr/>
                    <a:lstStyle/>
                    <a:p>
                      <a:r>
                        <a:rPr lang="en-US" dirty="0" smtClean="0"/>
                        <a:t>Grand Total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          380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9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3600" dirty="0" smtClean="0"/>
              <a:t>Research Protocols in the TP and farmers’ field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257800"/>
          </a:xfrm>
        </p:spPr>
        <p:txBody>
          <a:bodyPr>
            <a:normAutofit fontScale="47500" lnSpcReduction="20000"/>
          </a:bodyPr>
          <a:lstStyle/>
          <a:p>
            <a:pPr marL="514350" indent="-514350" fontAlgn="t">
              <a:buAutoNum type="arabicPeriod"/>
            </a:pPr>
            <a:r>
              <a:rPr lang="en-US" sz="4400" dirty="0" smtClean="0"/>
              <a:t>Study the impact of in-field soil and water conservation practices on crops (cereal and vegetables) productivity, agro-forestry and ecosystem services </a:t>
            </a:r>
            <a:r>
              <a:rPr lang="en-US" sz="4400" dirty="0" smtClean="0">
                <a:solidFill>
                  <a:srgbClr val="0070C0"/>
                </a:solidFill>
              </a:rPr>
              <a:t>Joint protocol ICRISAT/ICRAF/AVRDC</a:t>
            </a:r>
          </a:p>
          <a:p>
            <a:pPr marL="514350" indent="-514350" fontAlgn="t">
              <a:buAutoNum type="arabicPeriod"/>
            </a:pPr>
            <a:endParaRPr lang="en-US" sz="4400" dirty="0">
              <a:solidFill>
                <a:srgbClr val="0070C0"/>
              </a:solidFill>
            </a:endParaRPr>
          </a:p>
          <a:p>
            <a:pPr marL="514350" indent="-514350" fontAlgn="t">
              <a:buAutoNum type="arabicPeriod"/>
            </a:pPr>
            <a:r>
              <a:rPr lang="en-US" sz="4400" dirty="0" smtClean="0"/>
              <a:t>Effect of 3 types of irrigation on fruit production of tomato and leafy vegetable production of </a:t>
            </a:r>
            <a:r>
              <a:rPr lang="en-US" sz="4400" i="1" dirty="0" err="1" smtClean="0"/>
              <a:t>Moringa</a:t>
            </a:r>
            <a:r>
              <a:rPr lang="en-US" sz="4400" i="1" dirty="0" smtClean="0"/>
              <a:t> </a:t>
            </a:r>
            <a:r>
              <a:rPr lang="en-US" sz="4400" i="1" dirty="0" err="1" smtClean="0"/>
              <a:t>oleifera</a:t>
            </a:r>
            <a:r>
              <a:rPr lang="en-US" sz="4400" dirty="0" smtClean="0"/>
              <a:t> and </a:t>
            </a:r>
            <a:r>
              <a:rPr lang="en-US" sz="4400" i="1" dirty="0" err="1" smtClean="0"/>
              <a:t>Adansonia</a:t>
            </a:r>
            <a:r>
              <a:rPr lang="en-US" sz="4400" i="1" dirty="0" smtClean="0"/>
              <a:t> </a:t>
            </a:r>
            <a:r>
              <a:rPr lang="en-US" sz="4400" i="1" dirty="0" err="1" smtClean="0"/>
              <a:t>digitata</a:t>
            </a:r>
            <a:r>
              <a:rPr lang="en-US" sz="4400" i="1" dirty="0" smtClean="0"/>
              <a:t>. </a:t>
            </a:r>
            <a:r>
              <a:rPr lang="en-US" sz="4400" dirty="0" smtClean="0">
                <a:solidFill>
                  <a:srgbClr val="0070C0"/>
                </a:solidFill>
              </a:rPr>
              <a:t>Joint protocol ICRISAT/ICRAF/AVRDC</a:t>
            </a:r>
          </a:p>
          <a:p>
            <a:pPr marL="514350" indent="-514350" fontAlgn="t">
              <a:buAutoNum type="arabicPeriod"/>
            </a:pPr>
            <a:endParaRPr lang="en-US" sz="4400" dirty="0">
              <a:solidFill>
                <a:srgbClr val="0070C0"/>
              </a:solidFill>
            </a:endParaRPr>
          </a:p>
          <a:p>
            <a:pPr marL="514350" indent="-514350" fontAlgn="t">
              <a:buAutoNum type="arabicPeriod"/>
            </a:pPr>
            <a:r>
              <a:rPr lang="en-US" sz="4400" dirty="0" smtClean="0"/>
              <a:t>Testing intercropping combinations for legumes and vegetables to increase productivity and profitability. </a:t>
            </a:r>
            <a:r>
              <a:rPr lang="en-US" sz="4400" dirty="0" smtClean="0">
                <a:solidFill>
                  <a:srgbClr val="0070C0"/>
                </a:solidFill>
              </a:rPr>
              <a:t>AVRDC</a:t>
            </a:r>
          </a:p>
          <a:p>
            <a:pPr marL="514350" indent="-514350" fontAlgn="t">
              <a:buAutoNum type="arabicPeriod"/>
            </a:pPr>
            <a:endParaRPr lang="en-US" sz="4400" dirty="0">
              <a:solidFill>
                <a:srgbClr val="0070C0"/>
              </a:solidFill>
            </a:endParaRPr>
          </a:p>
          <a:p>
            <a:pPr marL="514350" indent="-514350" fontAlgn="t">
              <a:buAutoNum type="arabicPeriod"/>
            </a:pPr>
            <a:r>
              <a:rPr lang="en-US" sz="4400" dirty="0" smtClean="0"/>
              <a:t>Testing the effect of grafting on fruit tree growth and production (grafted compared to non-grafted plants of </a:t>
            </a:r>
            <a:r>
              <a:rPr lang="en-US" sz="4400" dirty="0" err="1" smtClean="0"/>
              <a:t>Ziziphus</a:t>
            </a:r>
            <a:r>
              <a:rPr lang="en-US" sz="4400" dirty="0" smtClean="0"/>
              <a:t> (5 </a:t>
            </a:r>
            <a:r>
              <a:rPr lang="en-US" sz="4400" dirty="0" err="1" smtClean="0"/>
              <a:t>varities</a:t>
            </a:r>
            <a:r>
              <a:rPr lang="en-US" sz="4400" dirty="0" smtClean="0"/>
              <a:t>), Tamarind (3 varieties), baobab (1 plus tree) and </a:t>
            </a:r>
            <a:r>
              <a:rPr lang="en-US" sz="4400" dirty="0" err="1" smtClean="0"/>
              <a:t>shea</a:t>
            </a:r>
            <a:r>
              <a:rPr lang="en-US" sz="4400" dirty="0" smtClean="0"/>
              <a:t> (1 plus tree) </a:t>
            </a:r>
            <a:r>
              <a:rPr lang="en-US" sz="4400" dirty="0" smtClean="0">
                <a:solidFill>
                  <a:srgbClr val="0070C0"/>
                </a:solidFill>
              </a:rPr>
              <a:t>ICRAF</a:t>
            </a:r>
          </a:p>
          <a:p>
            <a:pPr marL="514350" indent="-514350" fontAlgn="t">
              <a:buAutoNum type="arabicPeriod"/>
            </a:pPr>
            <a:endParaRPr lang="en-US" sz="2000" dirty="0" smtClean="0">
              <a:solidFill>
                <a:srgbClr val="0070C0"/>
              </a:solidFill>
            </a:endParaRPr>
          </a:p>
          <a:p>
            <a:pPr marL="400050" lvl="1" indent="0" fontAlgn="t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35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763000" cy="6172200"/>
          </a:xfrm>
        </p:spPr>
        <p:txBody>
          <a:bodyPr>
            <a:normAutofit fontScale="77500" lnSpcReduction="20000"/>
          </a:bodyPr>
          <a:lstStyle/>
          <a:p>
            <a:pPr marL="0" indent="0" fontAlgn="t">
              <a:buNone/>
            </a:pPr>
            <a:r>
              <a:rPr lang="en-US" sz="2400" dirty="0" smtClean="0"/>
              <a:t>5. Testing and comparing different organic manures on improved okra varieties for women fields </a:t>
            </a:r>
            <a:r>
              <a:rPr lang="en-US" sz="2400" dirty="0" smtClean="0">
                <a:solidFill>
                  <a:srgbClr val="0070C0"/>
                </a:solidFill>
              </a:rPr>
              <a:t>AVRDC</a:t>
            </a:r>
          </a:p>
          <a:p>
            <a:pPr marL="0" indent="0" fontAlgn="t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indent="0" fontAlgn="t">
              <a:buNone/>
            </a:pPr>
            <a:r>
              <a:rPr lang="en-US" sz="2400" dirty="0" smtClean="0"/>
              <a:t>6</a:t>
            </a:r>
            <a:r>
              <a:rPr lang="en-US" sz="2400" dirty="0"/>
              <a:t>. </a:t>
            </a:r>
            <a:r>
              <a:rPr lang="en-US" sz="2400" dirty="0" smtClean="0"/>
              <a:t>Pepper: Testing improved varieties for women fields </a:t>
            </a:r>
            <a:r>
              <a:rPr lang="en-US" sz="2400" dirty="0" smtClean="0">
                <a:solidFill>
                  <a:srgbClr val="0070C0"/>
                </a:solidFill>
              </a:rPr>
              <a:t>AVRDC</a:t>
            </a:r>
          </a:p>
          <a:p>
            <a:pPr marL="0" indent="0" fontAlgn="t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indent="0" fontAlgn="t">
              <a:buNone/>
            </a:pPr>
            <a:r>
              <a:rPr lang="en-US" sz="2400" dirty="0"/>
              <a:t>7. </a:t>
            </a:r>
            <a:r>
              <a:rPr lang="en-US" sz="2400" dirty="0" smtClean="0"/>
              <a:t>Cowpea: Test the effect on grain yields and fodder </a:t>
            </a:r>
            <a:r>
              <a:rPr lang="en-US" sz="2400" dirty="0" smtClean="0">
                <a:solidFill>
                  <a:srgbClr val="0070C0"/>
                </a:solidFill>
              </a:rPr>
              <a:t>ICRISAT</a:t>
            </a:r>
          </a:p>
          <a:p>
            <a:pPr marL="0" indent="0" fontAlgn="t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indent="0" fontAlgn="t">
              <a:buNone/>
            </a:pPr>
            <a:r>
              <a:rPr lang="en-US" sz="2400" dirty="0" smtClean="0"/>
              <a:t>8. Groundnut: Farmer </a:t>
            </a:r>
            <a:r>
              <a:rPr lang="en-US" sz="2400" dirty="0"/>
              <a:t>Participatory Varieties selection trials (FPVS</a:t>
            </a:r>
            <a:r>
              <a:rPr lang="en-US" sz="2400" dirty="0" smtClean="0"/>
              <a:t>) </a:t>
            </a:r>
            <a:r>
              <a:rPr lang="en-US" sz="2400" dirty="0" smtClean="0">
                <a:solidFill>
                  <a:srgbClr val="0070C0"/>
                </a:solidFill>
              </a:rPr>
              <a:t>ICRISAT</a:t>
            </a:r>
          </a:p>
          <a:p>
            <a:pPr marL="0" indent="0" fontAlgn="t">
              <a:buNone/>
            </a:pPr>
            <a:endParaRPr lang="en-US" sz="2400" dirty="0">
              <a:solidFill>
                <a:srgbClr val="0070C0"/>
              </a:solidFill>
            </a:endParaRPr>
          </a:p>
          <a:p>
            <a:pPr marL="0" indent="0" fontAlgn="t">
              <a:buNone/>
            </a:pPr>
            <a:r>
              <a:rPr lang="en-US" sz="2400" dirty="0" smtClean="0"/>
              <a:t>9. Sorghum: Demonstration </a:t>
            </a:r>
            <a:r>
              <a:rPr lang="en-US" sz="2400" dirty="0"/>
              <a:t>of the process of hybrid seed production, </a:t>
            </a:r>
            <a:r>
              <a:rPr lang="en-US" sz="2400" dirty="0" smtClean="0"/>
              <a:t>differences between </a:t>
            </a:r>
            <a:r>
              <a:rPr lang="en-US" sz="2400" dirty="0"/>
              <a:t>parents and hybrid </a:t>
            </a:r>
            <a:r>
              <a:rPr lang="en-US" sz="2400" dirty="0" smtClean="0">
                <a:solidFill>
                  <a:srgbClr val="0070C0"/>
                </a:solidFill>
              </a:rPr>
              <a:t>ICRISAT</a:t>
            </a:r>
          </a:p>
          <a:p>
            <a:pPr marL="0" indent="0" fontAlgn="t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indent="0" fontAlgn="t">
              <a:buNone/>
            </a:pPr>
            <a:r>
              <a:rPr lang="en-US" sz="2400" dirty="0" smtClean="0"/>
              <a:t>10. Sorghum: Demonstration/test of sorghum hybrid with fertilization </a:t>
            </a:r>
            <a:r>
              <a:rPr lang="en-US" sz="2400" dirty="0" smtClean="0">
                <a:solidFill>
                  <a:srgbClr val="0070C0"/>
                </a:solidFill>
              </a:rPr>
              <a:t>ICRISAT</a:t>
            </a:r>
          </a:p>
          <a:p>
            <a:pPr marL="0" indent="0" fontAlgn="t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indent="0" fontAlgn="t">
              <a:buNone/>
            </a:pPr>
            <a:r>
              <a:rPr lang="en-US" sz="2400" dirty="0" smtClean="0"/>
              <a:t>11. Sorghum: Dual purpose sorghum </a:t>
            </a:r>
            <a:r>
              <a:rPr lang="en-US" sz="2400" dirty="0"/>
              <a:t>production </a:t>
            </a:r>
            <a:r>
              <a:rPr lang="en-US" sz="2400" dirty="0" smtClean="0">
                <a:solidFill>
                  <a:srgbClr val="0070C0"/>
                </a:solidFill>
              </a:rPr>
              <a:t>ICRISAT </a:t>
            </a:r>
            <a:r>
              <a:rPr lang="en-US" sz="2400" dirty="0" smtClean="0">
                <a:solidFill>
                  <a:srgbClr val="FF0000"/>
                </a:solidFill>
              </a:rPr>
              <a:t>???</a:t>
            </a:r>
          </a:p>
          <a:p>
            <a:pPr marL="0" indent="0" fontAlgn="t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indent="0" fontAlgn="t">
              <a:buNone/>
            </a:pPr>
            <a:r>
              <a:rPr lang="en-US" sz="2400" dirty="0" smtClean="0"/>
              <a:t>12. </a:t>
            </a:r>
            <a:r>
              <a:rPr lang="en-US" sz="2400" dirty="0"/>
              <a:t>Maize : Combination improved variety/fertilization and organic </a:t>
            </a:r>
            <a:r>
              <a:rPr lang="en-US" sz="2400" dirty="0" smtClean="0"/>
              <a:t>mineral </a:t>
            </a:r>
            <a:r>
              <a:rPr lang="en-US" sz="2400" dirty="0" smtClean="0">
                <a:solidFill>
                  <a:srgbClr val="0070C0"/>
                </a:solidFill>
              </a:rPr>
              <a:t>ICRISAT</a:t>
            </a:r>
          </a:p>
          <a:p>
            <a:pPr marL="0" indent="0" fontAlgn="t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indent="0" fontAlgn="t">
              <a:buNone/>
            </a:pPr>
            <a:r>
              <a:rPr lang="en-US" sz="2400" dirty="0" smtClean="0"/>
              <a:t>13. Soybeans: Fertilization organic / inoculation of the seed </a:t>
            </a:r>
            <a:r>
              <a:rPr lang="en-US" sz="2400" dirty="0" smtClean="0">
                <a:solidFill>
                  <a:srgbClr val="0070C0"/>
                </a:solidFill>
              </a:rPr>
              <a:t>ICRISAT</a:t>
            </a:r>
          </a:p>
          <a:p>
            <a:pPr marL="0" indent="0" fontAlgn="t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indent="0" fontAlgn="t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14. </a:t>
            </a:r>
            <a:r>
              <a:rPr lang="fr-FR" sz="2000" dirty="0"/>
              <a:t>Essais et démonstrations pour les Parcs Technologiques et Champ Ecole Nutrition </a:t>
            </a:r>
            <a:r>
              <a:rPr lang="en-US" sz="2400" dirty="0">
                <a:solidFill>
                  <a:srgbClr val="0070C0"/>
                </a:solidFill>
              </a:rPr>
              <a:t>ICRISAT</a:t>
            </a:r>
          </a:p>
          <a:p>
            <a:pPr marL="0" indent="0" fontAlgn="t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indent="0" fontAlgn="t">
              <a:buNone/>
            </a:pPr>
            <a:endParaRPr lang="en-US" sz="2400" dirty="0"/>
          </a:p>
          <a:p>
            <a:pPr marL="0" lvl="0" indent="0" fontAlgn="t">
              <a:buNone/>
            </a:pPr>
            <a:endParaRPr lang="en-US" sz="2400" dirty="0"/>
          </a:p>
          <a:p>
            <a:pPr marL="0" indent="0" fontAlgn="t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lvl="0" indent="0" fontAlgn="t">
              <a:buNone/>
            </a:pPr>
            <a:endParaRPr lang="en-US" sz="2400" dirty="0">
              <a:solidFill>
                <a:srgbClr val="0070C0"/>
              </a:solidFill>
            </a:endParaRPr>
          </a:p>
          <a:p>
            <a:pPr marL="0" indent="0" fontAlgn="t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45720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en-US" sz="3600" dirty="0" smtClean="0"/>
              <a:t>Research Protocols in the TPs and farmers’ field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3451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544</Words>
  <Application>Microsoft Office PowerPoint</Application>
  <PresentationFormat>On-screen Show (4:3)</PresentationFormat>
  <Paragraphs>134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Africa RISING Monthly Meeting</vt:lpstr>
      <vt:lpstr>Agenda</vt:lpstr>
      <vt:lpstr>Progress so far…</vt:lpstr>
      <vt:lpstr>Technology Park (TP)</vt:lpstr>
      <vt:lpstr>PowerPoint Presentation</vt:lpstr>
      <vt:lpstr>Uses of Technology Park</vt:lpstr>
      <vt:lpstr>Scaling out</vt:lpstr>
      <vt:lpstr>Research Protocols in the TP and farmers’ field</vt:lpstr>
      <vt:lpstr>Research Protocols in the TPs and farmers’ field</vt:lpstr>
      <vt:lpstr>Issues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 RISING Monthly Meeting</dc:title>
  <dc:creator>Birhanu Zemadim</dc:creator>
  <cp:lastModifiedBy>Birhanu Zemadim</cp:lastModifiedBy>
  <cp:revision>39</cp:revision>
  <dcterms:created xsi:type="dcterms:W3CDTF">2015-06-02T11:12:49Z</dcterms:created>
  <dcterms:modified xsi:type="dcterms:W3CDTF">2015-06-09T15:24:30Z</dcterms:modified>
</cp:coreProperties>
</file>